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notesMasterIdLst>
    <p:notesMasterId r:id="rId4"/>
  </p:notesMasterIdLst>
  <p:sldIdLst>
    <p:sldId id="257" r:id="rId2"/>
    <p:sldId id="256" r:id="rId3"/>
  </p:sldIdLst>
  <p:sldSz cx="10058400" cy="7772400"/>
  <p:notesSz cx="7315200" cy="96012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Gill Sans MT" panose="020B0502020104020203" pitchFamily="34" charset="0"/>
      <p:regular r:id="rId9"/>
      <p:bold r:id="rId10"/>
      <p:italic r:id="rId11"/>
      <p:boldItalic r:id="rId12"/>
    </p:embeddedFont>
    <p:embeddedFont>
      <p:font typeface="Questrial" panose="020B0604020202020204" charset="0"/>
      <p:regular r:id="rId13"/>
    </p:embeddedFont>
    <p:embeddedFont>
      <p:font typeface="Radley" panose="020B0604020202020204" charset="0"/>
      <p:regular r:id="rId1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9" d="100"/>
          <a:sy n="69" d="100"/>
        </p:scale>
        <p:origin x="115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presProps" Target="presProps.xml"/><Relationship Id="rId10" Type="http://schemas.openxmlformats.org/officeDocument/2006/relationships/font" Target="fonts/font6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EABC72-BE5A-4A1F-802C-1E3238CF6CD6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560513" y="1200150"/>
            <a:ext cx="4194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BC81C-DC0A-4423-859D-5874717AD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863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3BC81C-DC0A-4423-859D-5874717AD80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933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35951" y="909273"/>
            <a:ext cx="6180367" cy="2880288"/>
          </a:xfrm>
        </p:spPr>
        <p:txBody>
          <a:bodyPr bIns="0" anchor="b">
            <a:normAutofit/>
          </a:bodyPr>
          <a:lstStyle>
            <a:lvl1pPr algn="l">
              <a:defRPr sz="59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35951" y="4002033"/>
            <a:ext cx="6180367" cy="1107970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760" b="0" cap="all" baseline="0">
                <a:solidFill>
                  <a:schemeClr val="tx1"/>
                </a:solidFill>
              </a:defRPr>
            </a:lvl1pPr>
            <a:lvl2pPr marL="377190" indent="0" algn="ctr">
              <a:buNone/>
              <a:defRPr sz="1650"/>
            </a:lvl2pPr>
            <a:lvl3pPr marL="754380" indent="0" algn="ctr">
              <a:buNone/>
              <a:defRPr sz="1485"/>
            </a:lvl3pPr>
            <a:lvl4pPr marL="1131570" indent="0" algn="ctr">
              <a:buNone/>
              <a:defRPr sz="1320"/>
            </a:lvl4pPr>
            <a:lvl5pPr marL="1508760" indent="0" algn="ctr">
              <a:buNone/>
              <a:defRPr sz="1320"/>
            </a:lvl5pPr>
            <a:lvl6pPr marL="1885950" indent="0" algn="ctr">
              <a:buNone/>
              <a:defRPr sz="1320"/>
            </a:lvl6pPr>
            <a:lvl7pPr marL="2263140" indent="0" algn="ctr">
              <a:buNone/>
              <a:defRPr sz="1320"/>
            </a:lvl7pPr>
            <a:lvl8pPr marL="2640330" indent="0" algn="ctr">
              <a:buNone/>
              <a:defRPr sz="1320"/>
            </a:lvl8pPr>
            <a:lvl9pPr marL="3017520" indent="0" algn="ctr">
              <a:buNone/>
              <a:defRPr sz="132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35951" y="373216"/>
            <a:ext cx="3394921" cy="350428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78174" y="905503"/>
            <a:ext cx="882206" cy="570722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35951" y="3999014"/>
            <a:ext cx="618036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8728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587841" y="2093366"/>
            <a:ext cx="722847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800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09831" y="905504"/>
            <a:ext cx="1213330" cy="5281208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87840" y="905504"/>
            <a:ext cx="5831205" cy="528120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7609831" y="905504"/>
            <a:ext cx="0" cy="5281208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1840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587841" y="2093366"/>
            <a:ext cx="722847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8847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7840" y="1990281"/>
            <a:ext cx="6178702" cy="2139677"/>
          </a:xfrm>
        </p:spPr>
        <p:txBody>
          <a:bodyPr anchor="b">
            <a:normAutofit/>
          </a:bodyPr>
          <a:lstStyle>
            <a:lvl1pPr algn="l"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7841" y="4313689"/>
            <a:ext cx="6178702" cy="1147986"/>
          </a:xfrm>
        </p:spPr>
        <p:txBody>
          <a:bodyPr tIns="91440">
            <a:normAutofit/>
          </a:bodyPr>
          <a:lstStyle>
            <a:lvl1pPr marL="0" indent="0" algn="l">
              <a:buNone/>
              <a:defRPr sz="1980">
                <a:solidFill>
                  <a:schemeClr val="tx1"/>
                </a:solidFill>
              </a:defRPr>
            </a:lvl1pPr>
            <a:lvl2pPr marL="377190" indent="0">
              <a:buNone/>
              <a:defRPr sz="1650">
                <a:solidFill>
                  <a:schemeClr val="tx1">
                    <a:tint val="75000"/>
                  </a:schemeClr>
                </a:solidFill>
              </a:defRPr>
            </a:lvl2pPr>
            <a:lvl3pPr marL="754380" indent="0">
              <a:buNone/>
              <a:defRPr sz="1485">
                <a:solidFill>
                  <a:schemeClr val="tx1">
                    <a:tint val="75000"/>
                  </a:schemeClr>
                </a:solidFill>
              </a:defRPr>
            </a:lvl3pPr>
            <a:lvl4pPr marL="113157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4pPr>
            <a:lvl5pPr marL="150876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5pPr>
            <a:lvl6pPr marL="188595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6pPr>
            <a:lvl7pPr marL="226314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7pPr>
            <a:lvl8pPr marL="264033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8pPr>
            <a:lvl9pPr marL="301752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587840" y="4312316"/>
            <a:ext cx="61787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2049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7841" y="912209"/>
            <a:ext cx="7228477" cy="120054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7840" y="2282461"/>
            <a:ext cx="3438458" cy="389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8100" y="2282461"/>
            <a:ext cx="3438217" cy="3895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587841" y="2093366"/>
            <a:ext cx="722847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2708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587841" y="2093366"/>
            <a:ext cx="722847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7840" y="911386"/>
            <a:ext cx="7228478" cy="11971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7840" y="2288824"/>
            <a:ext cx="3438343" cy="908869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420" b="0" cap="all" baseline="0">
                <a:solidFill>
                  <a:schemeClr val="accent1"/>
                </a:solidFill>
              </a:defRPr>
            </a:lvl1pPr>
            <a:lvl2pPr marL="377190" indent="0">
              <a:buNone/>
              <a:defRPr sz="1650" b="1"/>
            </a:lvl2pPr>
            <a:lvl3pPr marL="754380" indent="0">
              <a:buNone/>
              <a:defRPr sz="1485" b="1"/>
            </a:lvl3pPr>
            <a:lvl4pPr marL="1131570" indent="0">
              <a:buNone/>
              <a:defRPr sz="1320" b="1"/>
            </a:lvl4pPr>
            <a:lvl5pPr marL="1508760" indent="0">
              <a:buNone/>
              <a:defRPr sz="1320" b="1"/>
            </a:lvl5pPr>
            <a:lvl6pPr marL="1885950" indent="0">
              <a:buNone/>
              <a:defRPr sz="1320" b="1"/>
            </a:lvl6pPr>
            <a:lvl7pPr marL="2263140" indent="0">
              <a:buNone/>
              <a:defRPr sz="1320" b="1"/>
            </a:lvl7pPr>
            <a:lvl8pPr marL="2640330" indent="0">
              <a:buNone/>
              <a:defRPr sz="1320" b="1"/>
            </a:lvl8pPr>
            <a:lvl9pPr marL="3017520" indent="0">
              <a:buNone/>
              <a:defRPr sz="13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7840" y="3200840"/>
            <a:ext cx="3438343" cy="29970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78100" y="2292738"/>
            <a:ext cx="3438217" cy="909202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420" b="0" cap="all" baseline="0">
                <a:solidFill>
                  <a:schemeClr val="accent1"/>
                </a:solidFill>
              </a:defRPr>
            </a:lvl1pPr>
            <a:lvl2pPr marL="377190" indent="0">
              <a:buNone/>
              <a:defRPr sz="1650" b="1"/>
            </a:lvl2pPr>
            <a:lvl3pPr marL="754380" indent="0">
              <a:buNone/>
              <a:defRPr sz="1485" b="1"/>
            </a:lvl3pPr>
            <a:lvl4pPr marL="1131570" indent="0">
              <a:buNone/>
              <a:defRPr sz="1320" b="1"/>
            </a:lvl4pPr>
            <a:lvl5pPr marL="1508760" indent="0">
              <a:buNone/>
              <a:defRPr sz="1320" b="1"/>
            </a:lvl5pPr>
            <a:lvl6pPr marL="1885950" indent="0">
              <a:buNone/>
              <a:defRPr sz="1320" b="1"/>
            </a:lvl6pPr>
            <a:lvl7pPr marL="2263140" indent="0">
              <a:buNone/>
              <a:defRPr sz="1320" b="1"/>
            </a:lvl7pPr>
            <a:lvl8pPr marL="2640330" indent="0">
              <a:buNone/>
              <a:defRPr sz="1320" b="1"/>
            </a:lvl8pPr>
            <a:lvl9pPr marL="3017520" indent="0">
              <a:buNone/>
              <a:defRPr sz="13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8100" y="3197691"/>
            <a:ext cx="3438217" cy="29890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953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587841" y="2093366"/>
            <a:ext cx="722847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679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60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2946" y="905503"/>
            <a:ext cx="2668545" cy="2546733"/>
          </a:xfrm>
        </p:spPr>
        <p:txBody>
          <a:bodyPr anchor="b">
            <a:normAutofit/>
          </a:bodyPr>
          <a:lstStyle>
            <a:lvl1pPr algn="l">
              <a:defRPr sz="26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5322" y="905504"/>
            <a:ext cx="4210996" cy="5280003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82947" y="3632892"/>
            <a:ext cx="2670106" cy="2547938"/>
          </a:xfrm>
        </p:spPr>
        <p:txBody>
          <a:bodyPr>
            <a:normAutofit/>
          </a:bodyPr>
          <a:lstStyle>
            <a:lvl1pPr marL="0" indent="0" algn="l">
              <a:buNone/>
              <a:defRPr sz="1760"/>
            </a:lvl1pPr>
            <a:lvl2pPr marL="377190" indent="0">
              <a:buNone/>
              <a:defRPr sz="1155"/>
            </a:lvl2pPr>
            <a:lvl3pPr marL="754380" indent="0">
              <a:buNone/>
              <a:defRPr sz="990"/>
            </a:lvl3pPr>
            <a:lvl4pPr marL="1131570" indent="0">
              <a:buNone/>
              <a:defRPr sz="825"/>
            </a:lvl4pPr>
            <a:lvl5pPr marL="1508760" indent="0">
              <a:buNone/>
              <a:defRPr sz="825"/>
            </a:lvl5pPr>
            <a:lvl6pPr marL="1885950" indent="0">
              <a:buNone/>
              <a:defRPr sz="825"/>
            </a:lvl6pPr>
            <a:lvl7pPr marL="2263140" indent="0">
              <a:buNone/>
              <a:defRPr sz="825"/>
            </a:lvl7pPr>
            <a:lvl8pPr marL="2640330" indent="0">
              <a:buNone/>
              <a:defRPr sz="825"/>
            </a:lvl8pPr>
            <a:lvl9pPr marL="3017520" indent="0">
              <a:buNone/>
              <a:defRPr sz="8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585923" y="3632890"/>
            <a:ext cx="266560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7035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5496152" y="546461"/>
            <a:ext cx="3862526" cy="5835648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8563" y="1280115"/>
            <a:ext cx="3569429" cy="2074662"/>
          </a:xfrm>
        </p:spPr>
        <p:txBody>
          <a:bodyPr anchor="b">
            <a:normAutofit/>
          </a:bodyPr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04141" y="1272216"/>
            <a:ext cx="2458498" cy="438183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640"/>
            </a:lvl1pPr>
            <a:lvl2pPr marL="377190" indent="0">
              <a:buNone/>
              <a:defRPr sz="2310"/>
            </a:lvl2pPr>
            <a:lvl3pPr marL="754380" indent="0">
              <a:buNone/>
              <a:defRPr sz="1980"/>
            </a:lvl3pPr>
            <a:lvl4pPr marL="1131570" indent="0">
              <a:buNone/>
              <a:defRPr sz="1650"/>
            </a:lvl4pPr>
            <a:lvl5pPr marL="1508760" indent="0">
              <a:buNone/>
              <a:defRPr sz="1650"/>
            </a:lvl5pPr>
            <a:lvl6pPr marL="1885950" indent="0">
              <a:buNone/>
              <a:defRPr sz="1650"/>
            </a:lvl6pPr>
            <a:lvl7pPr marL="2263140" indent="0">
              <a:buNone/>
              <a:defRPr sz="1650"/>
            </a:lvl7pPr>
            <a:lvl8pPr marL="2640330" indent="0">
              <a:buNone/>
              <a:defRPr sz="1650"/>
            </a:lvl8pPr>
            <a:lvl9pPr marL="3017520" indent="0">
              <a:buNone/>
              <a:defRPr sz="165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87841" y="3565457"/>
            <a:ext cx="3564315" cy="2270908"/>
          </a:xfrm>
        </p:spPr>
        <p:txBody>
          <a:bodyPr>
            <a:normAutofit/>
          </a:bodyPr>
          <a:lstStyle>
            <a:lvl1pPr marL="0" indent="0" algn="l">
              <a:buNone/>
              <a:defRPr sz="1980"/>
            </a:lvl1pPr>
            <a:lvl2pPr marL="377190" indent="0">
              <a:buNone/>
              <a:defRPr sz="1155"/>
            </a:lvl2pPr>
            <a:lvl3pPr marL="754380" indent="0">
              <a:buNone/>
              <a:defRPr sz="990"/>
            </a:lvl3pPr>
            <a:lvl4pPr marL="1131570" indent="0">
              <a:buNone/>
              <a:defRPr sz="825"/>
            </a:lvl4pPr>
            <a:lvl5pPr marL="1508760" indent="0">
              <a:buNone/>
              <a:defRPr sz="825"/>
            </a:lvl5pPr>
            <a:lvl6pPr marL="1885950" indent="0">
              <a:buNone/>
              <a:defRPr sz="825"/>
            </a:lvl6pPr>
            <a:lvl7pPr marL="2263140" indent="0">
              <a:buNone/>
              <a:defRPr sz="825"/>
            </a:lvl7pPr>
            <a:lvl8pPr marL="2640330" indent="0">
              <a:buNone/>
              <a:defRPr sz="825"/>
            </a:lvl8pPr>
            <a:lvl9pPr marL="3017520" indent="0">
              <a:buNone/>
              <a:defRPr sz="8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80330" y="6199172"/>
            <a:ext cx="3577662" cy="362806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81284" y="361127"/>
            <a:ext cx="3576708" cy="36372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585409" y="3562752"/>
            <a:ext cx="35662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3144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84499"/>
            <a:ext cx="10058400" cy="4623456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907954"/>
            <a:ext cx="10058401" cy="878024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914611"/>
            <a:ext cx="100584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87841" y="911790"/>
            <a:ext cx="7228477" cy="11891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7841" y="2284498"/>
            <a:ext cx="7228477" cy="39106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11196" y="374420"/>
            <a:ext cx="2605121" cy="3504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87840" y="373216"/>
            <a:ext cx="4437404" cy="3504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6497" y="905503"/>
            <a:ext cx="875321" cy="57072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308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667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4380" rtl="0" eaLnBrk="1" latinLnBrk="0" hangingPunct="1">
        <a:lnSpc>
          <a:spcPct val="90000"/>
        </a:lnSpc>
        <a:spcBef>
          <a:spcPct val="0"/>
        </a:spcBef>
        <a:buNone/>
        <a:defRPr sz="352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51460" indent="-251460" algn="l" defTabSz="754380" rtl="0" eaLnBrk="1" latinLnBrk="0" hangingPunct="1">
        <a:lnSpc>
          <a:spcPct val="120000"/>
        </a:lnSpc>
        <a:spcBef>
          <a:spcPts val="11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54380" indent="-251460" algn="l" defTabSz="754380" rtl="0" eaLnBrk="1" latinLnBrk="0" hangingPunct="1">
        <a:lnSpc>
          <a:spcPct val="120000"/>
        </a:lnSpc>
        <a:spcBef>
          <a:spcPts val="5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76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7300" indent="-251460" algn="l" defTabSz="754380" rtl="0" eaLnBrk="1" latinLnBrk="0" hangingPunct="1">
        <a:lnSpc>
          <a:spcPct val="120000"/>
        </a:lnSpc>
        <a:spcBef>
          <a:spcPts val="5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76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60220" indent="-251460" algn="l" defTabSz="754380" rtl="0" eaLnBrk="1" latinLnBrk="0" hangingPunct="1">
        <a:lnSpc>
          <a:spcPct val="120000"/>
        </a:lnSpc>
        <a:spcBef>
          <a:spcPts val="5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54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263140" indent="-251460" algn="l" defTabSz="754380" rtl="0" eaLnBrk="1" latinLnBrk="0" hangingPunct="1">
        <a:lnSpc>
          <a:spcPct val="120000"/>
        </a:lnSpc>
        <a:spcBef>
          <a:spcPts val="5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32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120000"/>
        </a:lnSpc>
        <a:spcBef>
          <a:spcPts val="5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32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120000"/>
        </a:lnSpc>
        <a:spcBef>
          <a:spcPts val="5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32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120000"/>
        </a:lnSpc>
        <a:spcBef>
          <a:spcPts val="5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32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120000"/>
        </a:lnSpc>
        <a:spcBef>
          <a:spcPts val="5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32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1pPr>
      <a:lvl2pPr marL="37719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2pPr>
      <a:lvl3pPr marL="75438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3pPr>
      <a:lvl4pPr marL="113157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4pPr>
      <a:lvl5pPr marL="150876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6pPr>
      <a:lvl7pPr marL="226314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7pPr>
      <a:lvl8pPr marL="264033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8pPr>
      <a:lvl9pPr marL="301752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658451" y="76200"/>
            <a:ext cx="5687651" cy="7696200"/>
            <a:chOff x="0" y="0"/>
            <a:chExt cx="1960987" cy="280964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1960987" cy="2809640"/>
            </a:xfrm>
            <a:custGeom>
              <a:avLst/>
              <a:gdLst/>
              <a:ahLst/>
              <a:cxnLst/>
              <a:rect l="l" t="t" r="r" b="b"/>
              <a:pathLst>
                <a:path w="1960987" h="2809640">
                  <a:moveTo>
                    <a:pt x="0" y="0"/>
                  </a:moveTo>
                  <a:lnTo>
                    <a:pt x="1960987" y="0"/>
                  </a:lnTo>
                  <a:lnTo>
                    <a:pt x="1960987" y="2809640"/>
                  </a:lnTo>
                  <a:lnTo>
                    <a:pt x="0" y="280964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1960987" cy="2838215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  <a:spcBef>
                  <a:spcPct val="0"/>
                </a:spcBef>
              </a:pPr>
              <a:endParaRPr dirty="0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5334080" y="6900565"/>
            <a:ext cx="4273530" cy="10580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49"/>
              </a:lnSpc>
            </a:pPr>
            <a:endParaRPr lang="en-US" sz="1535" dirty="0">
              <a:solidFill>
                <a:srgbClr val="E6E6E6"/>
              </a:solidFill>
              <a:latin typeface="Questrial"/>
            </a:endParaRPr>
          </a:p>
          <a:p>
            <a:pPr algn="ctr">
              <a:lnSpc>
                <a:spcPts val="2149"/>
              </a:lnSpc>
            </a:pPr>
            <a:r>
              <a:rPr lang="en-US" sz="1535" dirty="0">
                <a:solidFill>
                  <a:srgbClr val="E6E6E6"/>
                </a:solidFill>
                <a:latin typeface="Questrial"/>
              </a:rPr>
              <a:t>Kennedy Inn of Court 2024-25</a:t>
            </a:r>
          </a:p>
          <a:p>
            <a:pPr algn="ctr">
              <a:lnSpc>
                <a:spcPts val="2149"/>
              </a:lnSpc>
            </a:pPr>
            <a:r>
              <a:rPr lang="en-US" sz="1535" dirty="0">
                <a:solidFill>
                  <a:srgbClr val="E6E6E6"/>
                </a:solidFill>
                <a:latin typeface="Questrial"/>
              </a:rPr>
              <a:t>Team 4 - January 21, 2025</a:t>
            </a:r>
          </a:p>
          <a:p>
            <a:pPr algn="just">
              <a:lnSpc>
                <a:spcPts val="2149"/>
              </a:lnSpc>
            </a:pPr>
            <a:endParaRPr lang="en-US" sz="1535" dirty="0">
              <a:solidFill>
                <a:srgbClr val="E6E6E6"/>
              </a:solidFill>
              <a:latin typeface="Questrial"/>
            </a:endParaRPr>
          </a:p>
        </p:txBody>
      </p:sp>
      <p:sp>
        <p:nvSpPr>
          <p:cNvPr id="9" name="AutoShape 9"/>
          <p:cNvSpPr/>
          <p:nvPr/>
        </p:nvSpPr>
        <p:spPr>
          <a:xfrm>
            <a:off x="1295400" y="3733464"/>
            <a:ext cx="1896023" cy="0"/>
          </a:xfrm>
          <a:prstGeom prst="line">
            <a:avLst/>
          </a:prstGeom>
          <a:ln w="28575" cap="rnd">
            <a:solidFill>
              <a:schemeClr val="accent1">
                <a:lumMod val="75000"/>
              </a:schemeClr>
            </a:solidFill>
            <a:prstDash val="solid"/>
            <a:headEnd type="none" w="sm" len="sm"/>
            <a:tailEnd type="none" w="sm" len="sm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7729392" y="-1763166"/>
            <a:ext cx="3643439" cy="3801087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679"/>
              </a:lnSpc>
            </a:pPr>
            <a:endParaRPr/>
          </a:p>
        </p:txBody>
      </p:sp>
      <p:grpSp>
        <p:nvGrpSpPr>
          <p:cNvPr id="13" name="Group 13"/>
          <p:cNvGrpSpPr/>
          <p:nvPr/>
        </p:nvGrpSpPr>
        <p:grpSpPr>
          <a:xfrm>
            <a:off x="8430161" y="-904748"/>
            <a:ext cx="2241901" cy="2241901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E6E6E6">
                  <a:alpha val="35686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sp>
        <p:nvSpPr>
          <p:cNvPr id="16" name="AutoShape 16"/>
          <p:cNvSpPr/>
          <p:nvPr/>
        </p:nvSpPr>
        <p:spPr>
          <a:xfrm>
            <a:off x="6952710" y="1337895"/>
            <a:ext cx="1172934" cy="0"/>
          </a:xfrm>
          <a:prstGeom prst="line">
            <a:avLst/>
          </a:prstGeom>
          <a:ln w="28575" cap="flat">
            <a:solidFill>
              <a:schemeClr val="accent1">
                <a:lumMod val="75000"/>
              </a:schemeClr>
            </a:solidFill>
            <a:prstDash val="solid"/>
            <a:headEnd type="none" w="sm" len="sm"/>
            <a:tailEnd type="none" w="sm" len="sm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endParaRPr lang="en-US"/>
          </a:p>
        </p:txBody>
      </p:sp>
      <p:sp>
        <p:nvSpPr>
          <p:cNvPr id="21" name="Freeform 21"/>
          <p:cNvSpPr/>
          <p:nvPr/>
        </p:nvSpPr>
        <p:spPr>
          <a:xfrm>
            <a:off x="4302012" y="3276600"/>
            <a:ext cx="366377" cy="366377"/>
          </a:xfrm>
          <a:custGeom>
            <a:avLst/>
            <a:gdLst/>
            <a:ahLst/>
            <a:cxnLst/>
            <a:rect l="l" t="t" r="r" b="b"/>
            <a:pathLst>
              <a:path w="366377" h="366377">
                <a:moveTo>
                  <a:pt x="0" y="0"/>
                </a:moveTo>
                <a:lnTo>
                  <a:pt x="366377" y="0"/>
                </a:lnTo>
                <a:lnTo>
                  <a:pt x="366377" y="366376"/>
                </a:lnTo>
                <a:lnTo>
                  <a:pt x="0" y="3663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22"/>
          <p:cNvSpPr/>
          <p:nvPr/>
        </p:nvSpPr>
        <p:spPr>
          <a:xfrm>
            <a:off x="-250751" y="177780"/>
            <a:ext cx="1224932" cy="937630"/>
          </a:xfrm>
          <a:custGeom>
            <a:avLst/>
            <a:gdLst/>
            <a:ahLst/>
            <a:cxnLst/>
            <a:rect l="l" t="t" r="r" b="b"/>
            <a:pathLst>
              <a:path w="1224932" h="937630">
                <a:moveTo>
                  <a:pt x="0" y="0"/>
                </a:moveTo>
                <a:lnTo>
                  <a:pt x="1224932" y="0"/>
                </a:lnTo>
                <a:lnTo>
                  <a:pt x="1224932" y="937630"/>
                </a:lnTo>
                <a:lnTo>
                  <a:pt x="0" y="9376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TextBox 23"/>
          <p:cNvSpPr txBox="1"/>
          <p:nvPr/>
        </p:nvSpPr>
        <p:spPr>
          <a:xfrm>
            <a:off x="461577" y="3891099"/>
            <a:ext cx="3455135" cy="318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400" dirty="0">
                <a:solidFill>
                  <a:srgbClr val="BB9A6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About Our Presentation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5029200" y="542508"/>
            <a:ext cx="5133682" cy="753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96"/>
              </a:lnSpc>
            </a:pPr>
            <a:r>
              <a:rPr lang="en-US" sz="3300" b="1" dirty="0">
                <a:solidFill>
                  <a:srgbClr val="BB9A6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 Se, You Say? No Way!</a:t>
            </a:r>
          </a:p>
          <a:p>
            <a:pPr>
              <a:lnSpc>
                <a:spcPts val="2096"/>
              </a:lnSpc>
            </a:pPr>
            <a:endParaRPr lang="en-US" sz="3300" b="1" dirty="0">
              <a:solidFill>
                <a:srgbClr val="BB9A68"/>
              </a:solidFill>
              <a:latin typeface="Radley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10886" y="4398089"/>
            <a:ext cx="4390009" cy="21759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923"/>
              </a:lnSpc>
            </a:pPr>
            <a:r>
              <a:rPr lang="en-US" sz="1400" b="1" dirty="0">
                <a:solidFill>
                  <a:srgbClr val="E6E6E6"/>
                </a:solidFill>
                <a:latin typeface="Questrial"/>
              </a:rPr>
              <a:t>Cases involving self-represented parties can pose ethical pitfalls for attorneys and judges.  Team 4 will explore some of the ethical challenges attorneys must navigate in litigation to balance ethical and professional duties to their clients with those to self-represented litigants.  We will also examine some of the challenges the bench faces to ensure impartial and fair proceedings when faced with self-represented litigants in the courtroom.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5562600" y="1647473"/>
            <a:ext cx="4045010" cy="6456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64"/>
              </a:lnSpc>
            </a:pPr>
            <a:r>
              <a:rPr lang="en-US" sz="25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NAVIGATING CASES WITH SELF-REPRESENTED LITIGANTS</a:t>
            </a:r>
          </a:p>
        </p:txBody>
      </p:sp>
      <p:pic>
        <p:nvPicPr>
          <p:cNvPr id="29" name="Picture 28" descr="Text&#10;&#10;Description automatically generated">
            <a:extLst>
              <a:ext uri="{FF2B5EF4-FFF2-40B4-BE49-F238E27FC236}">
                <a16:creationId xmlns:a16="http://schemas.microsoft.com/office/drawing/2014/main" id="{5FD058F7-4194-B682-379D-5492E235AC4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587" y="2967019"/>
            <a:ext cx="4518663" cy="2942303"/>
          </a:xfrm>
          <a:prstGeom prst="rect">
            <a:avLst/>
          </a:prstGeom>
          <a:effectLst>
            <a:glow rad="292100">
              <a:schemeClr val="accent1">
                <a:alpha val="40000"/>
              </a:schemeClr>
            </a:glow>
          </a:effectLst>
        </p:spPr>
      </p:pic>
      <p:pic>
        <p:nvPicPr>
          <p:cNvPr id="32" name="Picture 31" descr="A picture containing light&#10;&#10;Description automatically generated">
            <a:extLst>
              <a:ext uri="{FF2B5EF4-FFF2-40B4-BE49-F238E27FC236}">
                <a16:creationId xmlns:a16="http://schemas.microsoft.com/office/drawing/2014/main" id="{AC383CAC-B7C6-5BB3-8AF9-49B01F702D2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20" y="762000"/>
            <a:ext cx="2736750" cy="2736750"/>
          </a:xfrm>
          <a:prstGeom prst="rect">
            <a:avLst/>
          </a:prstGeom>
        </p:spPr>
      </p:pic>
      <p:sp>
        <p:nvSpPr>
          <p:cNvPr id="33" name="AutoShape 9">
            <a:extLst>
              <a:ext uri="{FF2B5EF4-FFF2-40B4-BE49-F238E27FC236}">
                <a16:creationId xmlns:a16="http://schemas.microsoft.com/office/drawing/2014/main" id="{ABD34E52-63F7-7942-0123-E73CE45D03B4}"/>
              </a:ext>
            </a:extLst>
          </p:cNvPr>
          <p:cNvSpPr/>
          <p:nvPr/>
        </p:nvSpPr>
        <p:spPr>
          <a:xfrm>
            <a:off x="6675233" y="6629400"/>
            <a:ext cx="1896023" cy="0"/>
          </a:xfrm>
          <a:prstGeom prst="line">
            <a:avLst/>
          </a:prstGeom>
          <a:ln w="28575" cap="rnd">
            <a:solidFill>
              <a:schemeClr val="accent1">
                <a:lumMod val="75000"/>
              </a:schemeClr>
            </a:solidFill>
            <a:prstDash val="solid"/>
            <a:headEnd type="none" w="sm" len="sm"/>
            <a:tailEnd type="none" w="sm" len="sm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CAD8AD-6490-B9CE-2E1F-C99CF4CE3D47}"/>
              </a:ext>
            </a:extLst>
          </p:cNvPr>
          <p:cNvSpPr txBox="1"/>
          <p:nvPr/>
        </p:nvSpPr>
        <p:spPr>
          <a:xfrm>
            <a:off x="-63439" y="6741291"/>
            <a:ext cx="36165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95000"/>
                  </a:schemeClr>
                </a:solidFill>
              </a:rPr>
              <a:t>Many thanks to The Track Shack for lending us musical equipment!</a:t>
            </a:r>
          </a:p>
        </p:txBody>
      </p:sp>
      <p:pic>
        <p:nvPicPr>
          <p:cNvPr id="7" name="Picture 6" descr="A yellow and white logo&#10;&#10;Description automatically generated">
            <a:extLst>
              <a:ext uri="{FF2B5EF4-FFF2-40B4-BE49-F238E27FC236}">
                <a16:creationId xmlns:a16="http://schemas.microsoft.com/office/drawing/2014/main" id="{6DA2C5B6-657B-2C26-0F00-34535166159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662" y="6648820"/>
            <a:ext cx="1093350" cy="8718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-2242116" y="6194281"/>
            <a:ext cx="3820234" cy="3820234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E6E6E6">
                  <a:alpha val="35686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1120950" y="6651450"/>
            <a:ext cx="2241901" cy="2241901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E6E6E6">
                  <a:alpha val="35686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4145405" y="750436"/>
            <a:ext cx="344820" cy="344820"/>
          </a:xfrm>
          <a:custGeom>
            <a:avLst/>
            <a:gdLst/>
            <a:ahLst/>
            <a:cxnLst/>
            <a:rect l="l" t="t" r="r" b="b"/>
            <a:pathLst>
              <a:path w="344820" h="344820">
                <a:moveTo>
                  <a:pt x="0" y="0"/>
                </a:moveTo>
                <a:lnTo>
                  <a:pt x="344819" y="0"/>
                </a:lnTo>
                <a:lnTo>
                  <a:pt x="344819" y="344820"/>
                </a:lnTo>
                <a:lnTo>
                  <a:pt x="0" y="34482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5332493" y="4219572"/>
            <a:ext cx="344820" cy="344820"/>
          </a:xfrm>
          <a:custGeom>
            <a:avLst/>
            <a:gdLst/>
            <a:ahLst/>
            <a:cxnLst/>
            <a:rect l="l" t="t" r="r" b="b"/>
            <a:pathLst>
              <a:path w="344820" h="344820">
                <a:moveTo>
                  <a:pt x="0" y="0"/>
                </a:moveTo>
                <a:lnTo>
                  <a:pt x="344820" y="0"/>
                </a:lnTo>
                <a:lnTo>
                  <a:pt x="344820" y="344820"/>
                </a:lnTo>
                <a:lnTo>
                  <a:pt x="0" y="34482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TextBox 26"/>
          <p:cNvSpPr txBox="1"/>
          <p:nvPr/>
        </p:nvSpPr>
        <p:spPr>
          <a:xfrm>
            <a:off x="5868927" y="583651"/>
            <a:ext cx="3115223" cy="3391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3200" dirty="0">
                <a:solidFill>
                  <a:srgbClr val="BB9A6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Cast</a:t>
            </a:r>
          </a:p>
        </p:txBody>
      </p:sp>
      <p:grpSp>
        <p:nvGrpSpPr>
          <p:cNvPr id="27" name="Group 27"/>
          <p:cNvGrpSpPr/>
          <p:nvPr/>
        </p:nvGrpSpPr>
        <p:grpSpPr>
          <a:xfrm>
            <a:off x="8984150" y="-1120950"/>
            <a:ext cx="2241901" cy="2241901"/>
            <a:chOff x="0" y="0"/>
            <a:chExt cx="812800" cy="8128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E6E6E6">
                  <a:alpha val="35686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sp>
        <p:nvSpPr>
          <p:cNvPr id="33" name="TextBox 33"/>
          <p:cNvSpPr txBox="1"/>
          <p:nvPr/>
        </p:nvSpPr>
        <p:spPr>
          <a:xfrm>
            <a:off x="1015861" y="544162"/>
            <a:ext cx="3024455" cy="3391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3200" dirty="0">
                <a:solidFill>
                  <a:srgbClr val="BB9A6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Scenes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228600" y="6901696"/>
            <a:ext cx="9829800" cy="974626"/>
          </a:xfrm>
          <a:prstGeom prst="rect">
            <a:avLst/>
          </a:prstGeom>
        </p:spPr>
        <p:txBody>
          <a:bodyPr wrap="square" lIns="0" tIns="0" rIns="0" bIns="0" numCol="2" rtlCol="0" anchor="t">
            <a:spAutoFit/>
          </a:bodyPr>
          <a:lstStyle/>
          <a:p>
            <a:pPr algn="just">
              <a:lnSpc>
                <a:spcPts val="1945"/>
              </a:lnSpc>
            </a:pPr>
            <a:r>
              <a:rPr lang="en-US" sz="1389" dirty="0">
                <a:solidFill>
                  <a:srgbClr val="E6E6E6"/>
                </a:solidFill>
                <a:latin typeface="Questrial"/>
              </a:rPr>
              <a:t>Script Coordinator . . . . . . . . . . . . . . . . . . . . . . . .  Bill Di Capo</a:t>
            </a:r>
          </a:p>
          <a:p>
            <a:pPr algn="just">
              <a:lnSpc>
                <a:spcPts val="1945"/>
              </a:lnSpc>
            </a:pPr>
            <a:r>
              <a:rPr lang="en-US" sz="1389" dirty="0">
                <a:solidFill>
                  <a:srgbClr val="E6E6E6"/>
                </a:solidFill>
                <a:latin typeface="Questrial"/>
              </a:rPr>
              <a:t>Audio Visual Coordinator. . . . . . . . . . . . . . . . . . Chris </a:t>
            </a:r>
            <a:r>
              <a:rPr lang="en-US" sz="1389" dirty="0" err="1">
                <a:solidFill>
                  <a:srgbClr val="E6E6E6"/>
                </a:solidFill>
                <a:latin typeface="Questrial"/>
              </a:rPr>
              <a:t>Wikler</a:t>
            </a:r>
            <a:endParaRPr lang="en-US" sz="1389" dirty="0">
              <a:solidFill>
                <a:srgbClr val="E6E6E6"/>
              </a:solidFill>
              <a:latin typeface="Questrial"/>
            </a:endParaRPr>
          </a:p>
          <a:p>
            <a:pPr algn="just">
              <a:lnSpc>
                <a:spcPts val="1945"/>
              </a:lnSpc>
            </a:pPr>
            <a:r>
              <a:rPr lang="en-US" sz="1389" dirty="0">
                <a:solidFill>
                  <a:srgbClr val="E6E6E6"/>
                </a:solidFill>
                <a:latin typeface="Questrial"/>
              </a:rPr>
              <a:t>Program Coordinator  . . . . . . . . . . . . . . . . . . . .  Kathi Finnerty</a:t>
            </a:r>
          </a:p>
          <a:p>
            <a:pPr algn="just">
              <a:lnSpc>
                <a:spcPts val="1945"/>
              </a:lnSpc>
            </a:pPr>
            <a:endParaRPr lang="en-US" sz="1389" dirty="0">
              <a:solidFill>
                <a:srgbClr val="E6E6E6"/>
              </a:solidFill>
              <a:latin typeface="Questrial"/>
            </a:endParaRPr>
          </a:p>
          <a:p>
            <a:pPr algn="just">
              <a:lnSpc>
                <a:spcPts val="1945"/>
              </a:lnSpc>
            </a:pPr>
            <a:r>
              <a:rPr lang="en-US" sz="1389" dirty="0">
                <a:solidFill>
                  <a:srgbClr val="E6E6E6"/>
                </a:solidFill>
                <a:latin typeface="Questrial"/>
              </a:rPr>
              <a:t>Team Leader . . . . . . . . . . . . . . . . . . . . . . .  Hon. Robert </a:t>
            </a:r>
            <a:r>
              <a:rPr lang="en-US" sz="1389" dirty="0" err="1">
                <a:solidFill>
                  <a:srgbClr val="E6E6E6"/>
                </a:solidFill>
                <a:latin typeface="Questrial"/>
              </a:rPr>
              <a:t>Artuz</a:t>
            </a:r>
            <a:endParaRPr lang="en-US" sz="1389" dirty="0">
              <a:solidFill>
                <a:srgbClr val="E6E6E6"/>
              </a:solidFill>
              <a:latin typeface="Questrial"/>
            </a:endParaRPr>
          </a:p>
          <a:p>
            <a:pPr algn="just">
              <a:lnSpc>
                <a:spcPts val="1945"/>
              </a:lnSpc>
            </a:pPr>
            <a:r>
              <a:rPr lang="en-US" sz="1389" dirty="0">
                <a:solidFill>
                  <a:srgbClr val="E6E6E6"/>
                </a:solidFill>
                <a:latin typeface="Questrial"/>
              </a:rPr>
              <a:t>Team Leader . . . . . . . . . . . . . . . . . . . . . . .  Hon. Alyson Lewis</a:t>
            </a:r>
          </a:p>
          <a:p>
            <a:pPr algn="just">
              <a:lnSpc>
                <a:spcPts val="1945"/>
              </a:lnSpc>
            </a:pPr>
            <a:r>
              <a:rPr lang="en-US" sz="1389" dirty="0">
                <a:solidFill>
                  <a:srgbClr val="E6E6E6"/>
                </a:solidFill>
                <a:latin typeface="Questrial"/>
              </a:rPr>
              <a:t>Exec. Comm. Advisor.. . . . . . . . . . . . . . .  Hon. Kevin Culhane, (Ret.)</a:t>
            </a:r>
          </a:p>
        </p:txBody>
      </p:sp>
      <p:sp>
        <p:nvSpPr>
          <p:cNvPr id="40" name="AutoShape 9">
            <a:extLst>
              <a:ext uri="{FF2B5EF4-FFF2-40B4-BE49-F238E27FC236}">
                <a16:creationId xmlns:a16="http://schemas.microsoft.com/office/drawing/2014/main" id="{71B779E8-0F6B-0C82-6A53-3F0BDC950166}"/>
              </a:ext>
            </a:extLst>
          </p:cNvPr>
          <p:cNvSpPr/>
          <p:nvPr/>
        </p:nvSpPr>
        <p:spPr>
          <a:xfrm>
            <a:off x="6478526" y="1152024"/>
            <a:ext cx="1896023" cy="0"/>
          </a:xfrm>
          <a:prstGeom prst="line">
            <a:avLst/>
          </a:prstGeom>
          <a:ln w="28575" cap="rnd">
            <a:solidFill>
              <a:schemeClr val="accent1">
                <a:lumMod val="75000"/>
              </a:schemeClr>
            </a:solidFill>
            <a:prstDash val="solid"/>
            <a:headEnd type="none" w="sm" len="sm"/>
            <a:tailEnd type="none" w="sm" len="sm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endParaRPr lang="en-US"/>
          </a:p>
        </p:txBody>
      </p:sp>
      <p:graphicFrame>
        <p:nvGraphicFramePr>
          <p:cNvPr id="44" name="Table 43">
            <a:extLst>
              <a:ext uri="{FF2B5EF4-FFF2-40B4-BE49-F238E27FC236}">
                <a16:creationId xmlns:a16="http://schemas.microsoft.com/office/drawing/2014/main" id="{E47624C6-2573-71C1-081C-A75CA6D9E9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3643055"/>
              </p:ext>
            </p:extLst>
          </p:nvPr>
        </p:nvGraphicFramePr>
        <p:xfrm>
          <a:off x="392382" y="1286995"/>
          <a:ext cx="4347267" cy="5023081"/>
        </p:xfrm>
        <a:graphic>
          <a:graphicData uri="http://schemas.openxmlformats.org/drawingml/2006/table">
            <a:tbl>
              <a:tblPr/>
              <a:tblGrid>
                <a:gridCol w="4347267">
                  <a:extLst>
                    <a:ext uri="{9D8B030D-6E8A-4147-A177-3AD203B41FA5}">
                      <a16:colId xmlns:a16="http://schemas.microsoft.com/office/drawing/2014/main" val="315489680"/>
                    </a:ext>
                  </a:extLst>
                </a:gridCol>
              </a:tblGrid>
              <a:tr h="609260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b="0" i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algn="ctr" rtl="0" fontAlgn="base"/>
                      <a:r>
                        <a:rPr lang="en-US" sz="1600" b="1" i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Act I: Oh, No, It’s Wake-O</a:t>
                      </a:r>
                      <a:r>
                        <a:rPr lang="en-US" sz="1600" b="0" i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799532"/>
                  </a:ext>
                </a:extLst>
              </a:tr>
              <a:tr h="1122321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b="0" i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Scene 1: Infomercial for “Wake-O Prosecco” </a:t>
                      </a:r>
                    </a:p>
                    <a:p>
                      <a:pPr algn="l" rtl="0" fontAlgn="base"/>
                      <a:r>
                        <a:rPr lang="en-US" sz="1600" b="0" i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Scene 2: News Story </a:t>
                      </a:r>
                    </a:p>
                    <a:p>
                      <a:pPr algn="l" rtl="0" fontAlgn="base"/>
                      <a:r>
                        <a:rPr lang="en-US" sz="1600" b="0" i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Scene 3: Plaintiff </a:t>
                      </a:r>
                      <a:r>
                        <a:rPr lang="en-US" sz="1600" b="0" i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Luchia</a:t>
                      </a:r>
                      <a:r>
                        <a:rPr lang="en-US" sz="1600" b="0" i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Meets Her Attorney </a:t>
                      </a:r>
                    </a:p>
                    <a:p>
                      <a:pPr algn="l" rtl="0" fontAlgn="base"/>
                      <a:r>
                        <a:rPr lang="en-US" sz="1600" b="0" i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Scene 4: Attorney Discussion with Pro Se </a:t>
                      </a:r>
                      <a:r>
                        <a:rPr lang="en-US" sz="1600" b="0" i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Ripinov</a:t>
                      </a:r>
                      <a:r>
                        <a:rPr lang="en-US" sz="1600" b="0" i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8755937"/>
                  </a:ext>
                </a:extLst>
              </a:tr>
              <a:tr h="363279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b="0" i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Song – I Can Rep Me Better Than You Can </a:t>
                      </a:r>
                    </a:p>
                    <a:p>
                      <a:pPr algn="ctr" rtl="0" fontAlgn="base"/>
                      <a:endParaRPr lang="en-US" sz="1600" b="0" i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3729961"/>
                  </a:ext>
                </a:extLst>
              </a:tr>
              <a:tr h="363279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2000" b="0" i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Moderation 1 </a:t>
                      </a:r>
                    </a:p>
                  </a:txBody>
                  <a:tcPr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2043418"/>
                  </a:ext>
                </a:extLst>
              </a:tr>
              <a:tr h="609260">
                <a:tc>
                  <a:txBody>
                    <a:bodyPr/>
                    <a:lstStyle/>
                    <a:p>
                      <a:pPr algn="ctr" rtl="0" fontAlgn="base"/>
                      <a:endParaRPr lang="en-US" sz="1600" b="1" i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rtl="0" fontAlgn="base"/>
                      <a:r>
                        <a:rPr lang="en-US" sz="1600" b="1" i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Act II: Mario’s Courthouse Tours</a:t>
                      </a:r>
                      <a:r>
                        <a:rPr lang="en-US" sz="1600" b="0" i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6630320"/>
                  </a:ext>
                </a:extLst>
              </a:tr>
              <a:tr h="1122321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b="0" i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Scene 1: Sovereign Pro Se in Traffic Court </a:t>
                      </a:r>
                    </a:p>
                    <a:p>
                      <a:pPr algn="l" rtl="0" fontAlgn="base"/>
                      <a:r>
                        <a:rPr lang="en-US" sz="1600" b="0" i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Scene 2: Pro Se Dad in Family Court </a:t>
                      </a:r>
                    </a:p>
                    <a:p>
                      <a:pPr algn="l" rtl="0" fontAlgn="base"/>
                      <a:r>
                        <a:rPr lang="en-US" sz="1600" b="0" i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Scene 3: Pro Se Debtor in Bankruptcy Court </a:t>
                      </a:r>
                    </a:p>
                    <a:p>
                      <a:pPr algn="l" rtl="0" fontAlgn="base"/>
                      <a:r>
                        <a:rPr lang="en-US" sz="1600" b="0" i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Scene 4: </a:t>
                      </a:r>
                      <a:r>
                        <a:rPr lang="en-US" sz="1600" b="0" i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Luchia</a:t>
                      </a:r>
                      <a:r>
                        <a:rPr lang="en-US" sz="1600" b="0" i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v. </a:t>
                      </a:r>
                      <a:r>
                        <a:rPr lang="en-US" sz="1600" b="0" i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Ripinov</a:t>
                      </a:r>
                      <a:r>
                        <a:rPr lang="en-US" sz="1600" b="0" i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 </a:t>
                      </a:r>
                      <a:r>
                        <a:rPr lang="en-US" sz="1600" b="0" i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 Discovery Hearing</a:t>
                      </a:r>
                    </a:p>
                    <a:p>
                      <a:pPr algn="l" rtl="0" fontAlgn="base"/>
                      <a:r>
                        <a:rPr lang="en-US" sz="1600" b="0" i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4109767"/>
                  </a:ext>
                </a:extLst>
              </a:tr>
              <a:tr h="363279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2000" b="0" i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Moderation 2 </a:t>
                      </a:r>
                    </a:p>
                  </a:txBody>
                  <a:tcPr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3552196"/>
                  </a:ext>
                </a:extLst>
              </a:tr>
            </a:tbl>
          </a:graphicData>
        </a:graphic>
      </p:graphicFrame>
      <p:sp>
        <p:nvSpPr>
          <p:cNvPr id="45" name="AutoShape 9">
            <a:extLst>
              <a:ext uri="{FF2B5EF4-FFF2-40B4-BE49-F238E27FC236}">
                <a16:creationId xmlns:a16="http://schemas.microsoft.com/office/drawing/2014/main" id="{9AD42DA2-4CD7-F9CB-6462-1701400B1B2A}"/>
              </a:ext>
            </a:extLst>
          </p:cNvPr>
          <p:cNvSpPr/>
          <p:nvPr/>
        </p:nvSpPr>
        <p:spPr>
          <a:xfrm>
            <a:off x="1580076" y="1134454"/>
            <a:ext cx="1896023" cy="0"/>
          </a:xfrm>
          <a:prstGeom prst="line">
            <a:avLst/>
          </a:prstGeom>
          <a:ln w="28575" cap="rnd">
            <a:solidFill>
              <a:schemeClr val="accent1">
                <a:lumMod val="75000"/>
              </a:schemeClr>
            </a:solidFill>
            <a:prstDash val="solid"/>
            <a:headEnd type="none" w="sm" len="sm"/>
            <a:tailEnd type="none" w="sm" len="sm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endParaRPr lang="en-US"/>
          </a:p>
        </p:txBody>
      </p:sp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48B17539-00F3-605F-4558-5140F136C4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0246248"/>
              </p:ext>
            </p:extLst>
          </p:nvPr>
        </p:nvGraphicFramePr>
        <p:xfrm>
          <a:off x="4996543" y="1270910"/>
          <a:ext cx="4992024" cy="5034177"/>
        </p:xfrm>
        <a:graphic>
          <a:graphicData uri="http://schemas.openxmlformats.org/drawingml/2006/table">
            <a:tbl>
              <a:tblPr/>
              <a:tblGrid>
                <a:gridCol w="3289358">
                  <a:extLst>
                    <a:ext uri="{9D8B030D-6E8A-4147-A177-3AD203B41FA5}">
                      <a16:colId xmlns:a16="http://schemas.microsoft.com/office/drawing/2014/main" val="4023039513"/>
                    </a:ext>
                  </a:extLst>
                </a:gridCol>
                <a:gridCol w="1702666">
                  <a:extLst>
                    <a:ext uri="{9D8B030D-6E8A-4147-A177-3AD203B41FA5}">
                      <a16:colId xmlns:a16="http://schemas.microsoft.com/office/drawing/2014/main" val="1591232434"/>
                    </a:ext>
                  </a:extLst>
                </a:gridCol>
              </a:tblGrid>
              <a:tr h="142640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b="0" i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Billy Hawker</a:t>
                      </a:r>
                    </a:p>
                  </a:txBody>
                  <a:tcPr marL="50344" marR="50344" marT="25172" marB="25172"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b="0" i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Chris </a:t>
                      </a:r>
                      <a:r>
                        <a:rPr lang="en-US" sz="1600" b="0" i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Wikler</a:t>
                      </a:r>
                      <a:r>
                        <a:rPr lang="en-US" sz="1600" b="0" i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50344" marR="50344" marT="25172" marB="25172"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7825906"/>
                  </a:ext>
                </a:extLst>
              </a:tr>
              <a:tr h="142640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b="0" i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Robin Ripinov </a:t>
                      </a:r>
                    </a:p>
                  </a:txBody>
                  <a:tcPr marL="50344" marR="50344" marT="25172" marB="25172"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b="0" i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Mariah Wayne </a:t>
                      </a:r>
                    </a:p>
                  </a:txBody>
                  <a:tcPr marL="50344" marR="50344" marT="25172" marB="25172"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9531461"/>
                  </a:ext>
                </a:extLst>
              </a:tr>
              <a:tr h="142640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b="0" i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Announcer </a:t>
                      </a:r>
                    </a:p>
                  </a:txBody>
                  <a:tcPr marL="50344" marR="50344" marT="25172" marB="25172"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b="0" i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Chris Wikler </a:t>
                      </a:r>
                    </a:p>
                  </a:txBody>
                  <a:tcPr marL="50344" marR="50344" marT="25172" marB="25172"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5721766"/>
                  </a:ext>
                </a:extLst>
              </a:tr>
              <a:tr h="234936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b="0" i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Mario Topaz </a:t>
                      </a:r>
                    </a:p>
                  </a:txBody>
                  <a:tcPr marL="50344" marR="50344" marT="25172" marB="25172"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b="0" i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Michael Shepherd </a:t>
                      </a:r>
                    </a:p>
                  </a:txBody>
                  <a:tcPr marL="50344" marR="50344" marT="25172" marB="25172"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5249797"/>
                  </a:ext>
                </a:extLst>
              </a:tr>
              <a:tr h="142640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b="0" i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Kit Roosevelt </a:t>
                      </a:r>
                    </a:p>
                  </a:txBody>
                  <a:tcPr marL="50344" marR="50344" marT="25172" marB="25172"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b="0" i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Alyson Lewis </a:t>
                      </a:r>
                    </a:p>
                  </a:txBody>
                  <a:tcPr marL="50344" marR="50344" marT="25172" marB="25172"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4787467"/>
                  </a:ext>
                </a:extLst>
              </a:tr>
              <a:tr h="142640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b="0" i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Saul Newman </a:t>
                      </a:r>
                    </a:p>
                  </a:txBody>
                  <a:tcPr marL="50344" marR="50344" marT="25172" marB="25172"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b="0" i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Bill Di Capo </a:t>
                      </a:r>
                    </a:p>
                  </a:txBody>
                  <a:tcPr marL="50344" marR="50344" marT="25172" marB="25172"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0210186"/>
                  </a:ext>
                </a:extLst>
              </a:tr>
              <a:tr h="142640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b="0" i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Susan </a:t>
                      </a:r>
                      <a:r>
                        <a:rPr lang="en-US" sz="1600" b="0" i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Luchia</a:t>
                      </a:r>
                      <a:r>
                        <a:rPr lang="en-US" sz="1600" b="0" i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50344" marR="50344" marT="25172" marB="25172"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b="0" i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Candice Brooks </a:t>
                      </a:r>
                    </a:p>
                  </a:txBody>
                  <a:tcPr marL="50344" marR="50344" marT="25172" marB="25172"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0796887"/>
                  </a:ext>
                </a:extLst>
              </a:tr>
              <a:tr h="234936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b="0" i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Traffic Court Judge </a:t>
                      </a:r>
                    </a:p>
                  </a:txBody>
                  <a:tcPr marL="50344" marR="50344" marT="25172" marB="25172"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b="0" i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Jennifer Hemmer </a:t>
                      </a:r>
                    </a:p>
                  </a:txBody>
                  <a:tcPr marL="50344" marR="50344" marT="25172" marB="25172"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19559"/>
                  </a:ext>
                </a:extLst>
              </a:tr>
              <a:tr h="234936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b="0" i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Sovereign Citizen </a:t>
                      </a:r>
                    </a:p>
                  </a:txBody>
                  <a:tcPr marL="50344" marR="50344" marT="25172" marB="25172"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b="0" i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Maggie Stern </a:t>
                      </a:r>
                    </a:p>
                  </a:txBody>
                  <a:tcPr marL="50344" marR="50344" marT="25172" marB="25172"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9069044"/>
                  </a:ext>
                </a:extLst>
              </a:tr>
              <a:tr h="234936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b="0" i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Traffic Officer</a:t>
                      </a:r>
                    </a:p>
                  </a:txBody>
                  <a:tcPr marL="50344" marR="50344" marT="25172" marB="25172"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b="0" i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Robert Artuz</a:t>
                      </a:r>
                    </a:p>
                  </a:txBody>
                  <a:tcPr marL="50344" marR="50344" marT="25172" marB="25172"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4208251"/>
                  </a:ext>
                </a:extLst>
              </a:tr>
              <a:tr h="234936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b="0" i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Family Court Judge </a:t>
                      </a:r>
                    </a:p>
                  </a:txBody>
                  <a:tcPr marL="50344" marR="50344" marT="25172" marB="25172"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b="0" i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Maggie Stern </a:t>
                      </a:r>
                    </a:p>
                  </a:txBody>
                  <a:tcPr marL="50344" marR="50344" marT="25172" marB="25172"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94017260"/>
                  </a:ext>
                </a:extLst>
              </a:tr>
              <a:tr h="327233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b="0" i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Attorney for Mother (Mary J. Puff)  </a:t>
                      </a:r>
                    </a:p>
                  </a:txBody>
                  <a:tcPr marL="50344" marR="50344" marT="25172" marB="25172"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b="0" i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Alyson Lewis </a:t>
                      </a:r>
                    </a:p>
                  </a:txBody>
                  <a:tcPr marL="50344" marR="50344" marT="25172" marB="25172"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0706408"/>
                  </a:ext>
                </a:extLst>
              </a:tr>
              <a:tr h="234936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b="0" i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 Se Father (Joe Layman) </a:t>
                      </a:r>
                    </a:p>
                  </a:txBody>
                  <a:tcPr marL="50344" marR="50344" marT="25172" marB="25172"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b="0" i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Chris </a:t>
                      </a:r>
                      <a:r>
                        <a:rPr lang="en-US" sz="1600" b="0" i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Wikler</a:t>
                      </a:r>
                      <a:r>
                        <a:rPr lang="en-US" sz="1600" b="0" i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50344" marR="50344" marT="25172" marB="25172"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9956462"/>
                  </a:ext>
                </a:extLst>
              </a:tr>
              <a:tr h="234936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b="0" i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Smokie Hollick  (Mother) </a:t>
                      </a:r>
                    </a:p>
                  </a:txBody>
                  <a:tcPr marL="50344" marR="50344" marT="25172" marB="25172"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b="0" i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Kathi Finnerty</a:t>
                      </a:r>
                    </a:p>
                  </a:txBody>
                  <a:tcPr marL="50344" marR="50344" marT="25172" marB="25172"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1480863"/>
                  </a:ext>
                </a:extLst>
              </a:tr>
              <a:tr h="234936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b="0" i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BK Judge </a:t>
                      </a:r>
                    </a:p>
                  </a:txBody>
                  <a:tcPr marL="50344" marR="50344" marT="25172" marB="25172"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b="0" i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Candace Brooks </a:t>
                      </a:r>
                    </a:p>
                  </a:txBody>
                  <a:tcPr marL="50344" marR="50344" marT="25172" marB="25172"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4530333"/>
                  </a:ext>
                </a:extLst>
              </a:tr>
              <a:tr h="234936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b="0" i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BK Debtor (Rita Windfall) </a:t>
                      </a:r>
                    </a:p>
                  </a:txBody>
                  <a:tcPr marL="50344" marR="50344" marT="25172" marB="25172"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b="0" i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Richanne Roope </a:t>
                      </a:r>
                    </a:p>
                  </a:txBody>
                  <a:tcPr marL="50344" marR="50344" marT="25172" marB="25172"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0023563"/>
                  </a:ext>
                </a:extLst>
              </a:tr>
              <a:tr h="234936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b="0" i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Judge Ferris </a:t>
                      </a:r>
                      <a:r>
                        <a:rPr lang="en-US" sz="1600" b="0" i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Kanbe</a:t>
                      </a:r>
                      <a:r>
                        <a:rPr lang="en-US" sz="1600" b="0" i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50344" marR="50344" marT="25172" marB="25172"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b="0" i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Kathi Finnerty </a:t>
                      </a:r>
                    </a:p>
                  </a:txBody>
                  <a:tcPr marL="50344" marR="50344" marT="25172" marB="25172"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151736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114</TotalTime>
  <Words>509</Words>
  <Application>Microsoft Office PowerPoint</Application>
  <PresentationFormat>Custom</PresentationFormat>
  <Paragraphs>68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Gill Sans MT</vt:lpstr>
      <vt:lpstr>Aptos</vt:lpstr>
      <vt:lpstr>Questrial</vt:lpstr>
      <vt:lpstr>Arial</vt:lpstr>
      <vt:lpstr>Radley</vt:lpstr>
      <vt:lpstr>Calibri</vt:lpstr>
      <vt:lpstr>Gallery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Elegant Interior Exhibition Bi-Fold Brochure</dc:title>
  <dc:creator>Stern, Maggie</dc:creator>
  <cp:lastModifiedBy>Artuz, Robert J.</cp:lastModifiedBy>
  <cp:revision>9</cp:revision>
  <cp:lastPrinted>2024-03-12T00:04:54Z</cp:lastPrinted>
  <dcterms:created xsi:type="dcterms:W3CDTF">2006-08-16T00:00:00Z</dcterms:created>
  <dcterms:modified xsi:type="dcterms:W3CDTF">2025-01-14T05:54:21Z</dcterms:modified>
  <dc:identifier>DAF9XRT7O3E</dc:identifier>
</cp:coreProperties>
</file>